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3399"/>
    <a:srgbClr val="0099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41" autoAdjust="0"/>
    <p:restoredTop sz="94660"/>
  </p:normalViewPr>
  <p:slideViewPr>
    <p:cSldViewPr>
      <p:cViewPr varScale="1">
        <p:scale>
          <a:sx n="110" d="100"/>
          <a:sy n="110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Безымянный.jpg"/>
          <p:cNvPicPr/>
          <p:nvPr/>
        </p:nvPicPr>
        <p:blipFill>
          <a:blip r:embed="rId2"/>
          <a:srcRect l="9264" r="3648" b="66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285860"/>
            <a:ext cx="5715040" cy="2357454"/>
          </a:xfrm>
          <a:prstGeom prst="roundRect">
            <a:avLst/>
          </a:prstGeom>
          <a:solidFill>
            <a:schemeClr val="bg1">
              <a:alpha val="74000"/>
            </a:schemeClr>
          </a:solidFill>
          <a:ln w="190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5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«Организация предметно -пространственной развивающей среды в </a:t>
            </a:r>
            <a:b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400" dirty="0" err="1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ЦРР-детский</a:t>
            </a:r>
            <a: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сад №1 «Сказка</a:t>
            </a:r>
            <a:r>
              <a:rPr lang="ru-RU" sz="320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с.Дылым, </a:t>
            </a:r>
            <a:r>
              <a:rPr lang="ru-RU" sz="2400" dirty="0" err="1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Казбековского</a:t>
            </a:r>
            <a: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dirty="0">
              <a:ln>
                <a:solidFill>
                  <a:srgbClr val="0033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6/05/23/18751548.jpg"/>
          <p:cNvPicPr/>
          <p:nvPr/>
        </p:nvPicPr>
        <p:blipFill>
          <a:blip r:embed="rId2"/>
          <a:srcRect l="2051" r="7425" b="11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572164" cy="500066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Направление: «Физическое развитие»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МАРЬЯМ ФЛЕШКА\Новая папка\УГОЛКИ ФОТО\Изображение 255.jpg"/>
          <p:cNvPicPr/>
          <p:nvPr/>
        </p:nvPicPr>
        <p:blipFill>
          <a:blip r:embed="rId3" cstate="print"/>
          <a:srcRect l="4094" r="28598" b="18109"/>
          <a:stretch>
            <a:fillRect/>
          </a:stretch>
        </p:blipFill>
        <p:spPr bwMode="auto">
          <a:xfrm>
            <a:off x="285720" y="1071546"/>
            <a:ext cx="2714644" cy="2000264"/>
          </a:xfrm>
          <a:prstGeom prst="roundRect">
            <a:avLst>
              <a:gd name="adj" fmla="val 16667"/>
            </a:avLst>
          </a:prstGeom>
          <a:ln w="190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админ\Desktop\МАРЬЯМ ФЛЕШКА\Новая папка\УГОЛКИ ФОТО\Изображение 178.jpg"/>
          <p:cNvPicPr/>
          <p:nvPr/>
        </p:nvPicPr>
        <p:blipFill>
          <a:blip r:embed="rId4" cstate="print"/>
          <a:srcRect l="2508" r="26433" b="15413"/>
          <a:stretch>
            <a:fillRect/>
          </a:stretch>
        </p:blipFill>
        <p:spPr bwMode="auto">
          <a:xfrm>
            <a:off x="1357290" y="3857628"/>
            <a:ext cx="2857520" cy="2143140"/>
          </a:xfrm>
          <a:prstGeom prst="roundRect">
            <a:avLst>
              <a:gd name="adj" fmla="val 16667"/>
            </a:avLst>
          </a:prstGeom>
          <a:ln w="28575">
            <a:solidFill>
              <a:srgbClr val="FF33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МОЯ ФЛЕШКА\Фото Дылым 1 Марият\IMG_1915.JPG"/>
          <p:cNvPicPr/>
          <p:nvPr/>
        </p:nvPicPr>
        <p:blipFill>
          <a:blip r:embed="rId5" cstate="print"/>
          <a:srcRect l="10789" t="1406" r="16113" b="18260"/>
          <a:stretch>
            <a:fillRect/>
          </a:stretch>
        </p:blipFill>
        <p:spPr bwMode="auto">
          <a:xfrm>
            <a:off x="3214678" y="1071546"/>
            <a:ext cx="2643206" cy="2000264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8596" y="3143248"/>
            <a:ext cx="250033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«Если хочешь быть здоров!»  в старшей гр.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6072206"/>
            <a:ext cx="2643206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двигательной активности  в старшей гр. № 3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3143248"/>
            <a:ext cx="250033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«Уголок уединения»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старшая группа № 2</a:t>
            </a:r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12" name="Рисунок 11" descr="C:\Users\админ\Desktop\МАРЬЯМ ФЛЕШКА\Новая папка\УГОЛКИ ФОТО\Изображение 120.jpg"/>
          <p:cNvPicPr/>
          <p:nvPr/>
        </p:nvPicPr>
        <p:blipFill>
          <a:blip r:embed="rId6" cstate="print"/>
          <a:srcRect l="36082" t="4628" r="-268" b="20523"/>
          <a:stretch>
            <a:fillRect/>
          </a:stretch>
        </p:blipFill>
        <p:spPr bwMode="auto">
          <a:xfrm>
            <a:off x="4714876" y="3900118"/>
            <a:ext cx="2786082" cy="2100650"/>
          </a:xfrm>
          <a:prstGeom prst="roundRect">
            <a:avLst>
              <a:gd name="adj" fmla="val 16667"/>
            </a:avLst>
          </a:prstGeom>
          <a:ln w="28575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F:\666\20170411_124031.jpg"/>
          <p:cNvPicPr/>
          <p:nvPr/>
        </p:nvPicPr>
        <p:blipFill>
          <a:blip r:embed="rId7" cstate="print"/>
          <a:srcRect l="11663" t="238" r="24206" b="27619"/>
          <a:stretch>
            <a:fillRect/>
          </a:stretch>
        </p:blipFill>
        <p:spPr bwMode="auto">
          <a:xfrm>
            <a:off x="6143636" y="1000108"/>
            <a:ext cx="2786082" cy="207170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6286512" y="3143248"/>
            <a:ext cx="250033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«Центр уединения»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старшая гр. №3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6314" y="6072206"/>
            <a:ext cx="2643206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«Центр уединения»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6/05/23/18751548.jpg"/>
          <p:cNvPicPr/>
          <p:nvPr/>
        </p:nvPicPr>
        <p:blipFill>
          <a:blip r:embed="rId2"/>
          <a:srcRect l="2051" r="7425" b="11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30003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txBody>
          <a:bodyPr anchor="ctr" anchorCtr="0"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 в МКДОУ «ЦРР – детский сад №1 «Сказка» организована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образом, чтобы дать возможность наиболее эффективно развивать индивидуальность каждого ребенка с учетом его склонностей, интересов, уровня активности.</a:t>
            </a:r>
            <a:endParaRPr lang="ru-RU" sz="2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5852" y="4429132"/>
            <a:ext cx="6429420" cy="150019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6/05/23/18751548.jpg"/>
          <p:cNvPicPr/>
          <p:nvPr/>
        </p:nvPicPr>
        <p:blipFill>
          <a:blip r:embed="rId2"/>
          <a:srcRect l="2051" r="7425" b="11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072362" cy="4357718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330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Одним из важнейших условий успешного развития детей является предметно - пространственная среда, построению которой  надо уделить особое внимание.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- пространственная среда -часть образовательной среды, представленная специально организованным пространством,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6/05/23/18751548.jpg"/>
          <p:cNvPicPr/>
          <p:nvPr/>
        </p:nvPicPr>
        <p:blipFill>
          <a:blip r:embed="rId2"/>
          <a:srcRect l="2051" r="7425" b="11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01014" cy="235745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детском саду «Сказка»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развивающая среда организованна с учетом требований ФГОС ДО, где четко прослеживаются все пять образовательных областей: социально-коммуникативная, познавательная, речевая, художественно – эстетическая, физическая.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 descr="IMG_1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8926"/>
            <a:ext cx="3786214" cy="2777594"/>
          </a:xfrm>
          <a:prstGeom prst="round2DiagRect">
            <a:avLst>
              <a:gd name="adj1" fmla="val 0"/>
              <a:gd name="adj2" fmla="val 1791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777\20170411_123325.jpg"/>
          <p:cNvPicPr/>
          <p:nvPr/>
        </p:nvPicPr>
        <p:blipFill>
          <a:blip r:embed="rId4" cstate="print"/>
          <a:srcRect l="6053" t="5476" r="20314" b="6905"/>
          <a:stretch>
            <a:fillRect/>
          </a:stretch>
        </p:blipFill>
        <p:spPr bwMode="auto">
          <a:xfrm>
            <a:off x="571472" y="3500438"/>
            <a:ext cx="3786214" cy="27860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6/05/23/18751548.jpg"/>
          <p:cNvPicPr/>
          <p:nvPr/>
        </p:nvPicPr>
        <p:blipFill>
          <a:blip r:embed="rId2"/>
          <a:srcRect l="2051" r="7425" b="11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72428" cy="857256"/>
          </a:xfrm>
          <a:prstGeom prst="round2DiagRect">
            <a:avLst>
              <a:gd name="adj1" fmla="val 44843"/>
              <a:gd name="adj2" fmla="val 0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среде выделены следующие зоны для разного вида активности: рабочая, активная, спокойная.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857364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6" name="Рисунок 5" descr="C:\Users\админ\Desktop\МАРЬЯМ ФЛЕШКА\Новая папка\УГОЛКИ ФОТО\Изображение 257.jpg"/>
          <p:cNvPicPr/>
          <p:nvPr/>
        </p:nvPicPr>
        <p:blipFill>
          <a:blip r:embed="rId3" cstate="print"/>
          <a:srcRect l="16006" t="-1610" r="21787" b="3973"/>
          <a:stretch>
            <a:fillRect/>
          </a:stretch>
        </p:blipFill>
        <p:spPr bwMode="auto">
          <a:xfrm>
            <a:off x="6215074" y="1857364"/>
            <a:ext cx="2714644" cy="2571768"/>
          </a:xfrm>
          <a:prstGeom prst="roundRect">
            <a:avLst>
              <a:gd name="adj" fmla="val 16667"/>
            </a:avLst>
          </a:prstGeom>
          <a:ln w="28575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админ\Desktop\МАРЬЯМ ФЛЕШКА\Новая папка\УГОЛКИ ФОТО\Изображение 224.jpg"/>
          <p:cNvPicPr/>
          <p:nvPr/>
        </p:nvPicPr>
        <p:blipFill>
          <a:blip r:embed="rId4" cstate="print"/>
          <a:srcRect l="32572" t="8049" r="25154" b="23541"/>
          <a:stretch>
            <a:fillRect/>
          </a:stretch>
        </p:blipFill>
        <p:spPr bwMode="auto">
          <a:xfrm>
            <a:off x="3357554" y="3214686"/>
            <a:ext cx="2714644" cy="2643206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админ\Desktop\МАРЬЯМ ФЛЕШКА\Новая папка\УГОЛКИ ФОТО\Изображение 222.jpg"/>
          <p:cNvPicPr/>
          <p:nvPr/>
        </p:nvPicPr>
        <p:blipFill>
          <a:blip r:embed="rId5" cstate="print"/>
          <a:srcRect l="20911" t="11670" r="13121" b="1609"/>
          <a:stretch>
            <a:fillRect/>
          </a:stretch>
        </p:blipFill>
        <p:spPr bwMode="auto">
          <a:xfrm>
            <a:off x="285720" y="1928802"/>
            <a:ext cx="2928958" cy="2571768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6/05/23/18751548.jpg"/>
          <p:cNvPicPr/>
          <p:nvPr/>
        </p:nvPicPr>
        <p:blipFill>
          <a:blip r:embed="rId2"/>
          <a:srcRect l="2051" r="7425" b="11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6572296" cy="428628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99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Предметно – пространственная развивающая   среда   в   нашем   детском    саду    соответствует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требованиям ФГОС: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содержательно-насыщенная;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полифункциональная;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трансформируемая;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вариативная;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доступная;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безопасная.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6/05/23/18751548.jpg"/>
          <p:cNvPicPr/>
          <p:nvPr/>
        </p:nvPicPr>
        <p:blipFill>
          <a:blip r:embed="rId2"/>
          <a:srcRect l="2051" r="7425" b="11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286676" cy="785818"/>
          </a:xfrm>
          <a:prstGeom prst="round2DiagRect">
            <a:avLst>
              <a:gd name="adj1" fmla="val 33490"/>
              <a:gd name="adj2" fmla="val 0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Направление: «Художественно-эстетическое развитие»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МОЯ ФЛЕШКА\Фото Дылым 1 Марият\IMG_1896.JPG"/>
          <p:cNvPicPr/>
          <p:nvPr/>
        </p:nvPicPr>
        <p:blipFill>
          <a:blip r:embed="rId3" cstate="print"/>
          <a:srcRect l="10372" t="9653" r="11099" b="8063"/>
          <a:stretch>
            <a:fillRect/>
          </a:stretch>
        </p:blipFill>
        <p:spPr bwMode="auto">
          <a:xfrm>
            <a:off x="214282" y="1357298"/>
            <a:ext cx="2786082" cy="2000264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админ\Desktop\МАРЬЯМ ФЛЕШКА\Новая папка\УГОЛКИ ФОТО\Изображение 143.jpg"/>
          <p:cNvPicPr/>
          <p:nvPr/>
        </p:nvPicPr>
        <p:blipFill>
          <a:blip r:embed="rId4" cstate="print"/>
          <a:srcRect l="18014" t="3622" r="10969" b="9815"/>
          <a:stretch>
            <a:fillRect/>
          </a:stretch>
        </p:blipFill>
        <p:spPr bwMode="auto">
          <a:xfrm>
            <a:off x="6143636" y="1357298"/>
            <a:ext cx="2786082" cy="200026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3571876"/>
            <a:ext cx="285752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«Творческая мастерская» в старшей группе № 2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3500438"/>
            <a:ext cx="250033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искусства в средней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\Documents\img419.jpg"/>
          <p:cNvPicPr/>
          <p:nvPr/>
        </p:nvPicPr>
        <p:blipFill>
          <a:blip r:embed="rId5" cstate="print"/>
          <a:srcRect l="53830" t="53725" r="9065" b="6678"/>
          <a:stretch>
            <a:fillRect/>
          </a:stretch>
        </p:blipFill>
        <p:spPr bwMode="auto">
          <a:xfrm rot="16200000">
            <a:off x="3536149" y="1035828"/>
            <a:ext cx="2000264" cy="2643206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286116" y="3500438"/>
            <a:ext cx="250033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«Музыкально-театрализованный»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админ\Documents\img419.jpg"/>
          <p:cNvPicPr/>
          <p:nvPr/>
        </p:nvPicPr>
        <p:blipFill>
          <a:blip r:embed="rId6" cstate="print"/>
          <a:srcRect l="54838" t="7397" r="8511" b="56323"/>
          <a:stretch>
            <a:fillRect/>
          </a:stretch>
        </p:blipFill>
        <p:spPr bwMode="auto">
          <a:xfrm rot="16200000">
            <a:off x="5322099" y="4036223"/>
            <a:ext cx="2143140" cy="2928958"/>
          </a:xfrm>
          <a:prstGeom prst="roundRect">
            <a:avLst>
              <a:gd name="adj" fmla="val 16667"/>
            </a:avLst>
          </a:prstGeom>
          <a:ln w="28575">
            <a:solidFill>
              <a:srgbClr val="FF33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F:\666\DSC_0321.JPG"/>
          <p:cNvPicPr/>
          <p:nvPr/>
        </p:nvPicPr>
        <p:blipFill>
          <a:blip r:embed="rId7" cstate="print"/>
          <a:srcRect l="5166" r="1605"/>
          <a:stretch>
            <a:fillRect/>
          </a:stretch>
        </p:blipFill>
        <p:spPr bwMode="auto">
          <a:xfrm>
            <a:off x="1285852" y="4429132"/>
            <a:ext cx="3071834" cy="2143140"/>
          </a:xfrm>
          <a:prstGeom prst="roundRect">
            <a:avLst>
              <a:gd name="adj" fmla="val 16667"/>
            </a:avLst>
          </a:prstGeom>
          <a:ln w="28575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6/05/23/18751548.jpg"/>
          <p:cNvPicPr/>
          <p:nvPr/>
        </p:nvPicPr>
        <p:blipFill>
          <a:blip r:embed="rId2"/>
          <a:srcRect l="2051" r="7425" b="11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5857916" cy="571504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Направление: «Речевое развитие»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МОЯ ФЛЕШКА\Фото Дылым 1 Марият\IMG_1900.JPG"/>
          <p:cNvPicPr/>
          <p:nvPr/>
        </p:nvPicPr>
        <p:blipFill>
          <a:blip r:embed="rId3" cstate="print"/>
          <a:srcRect l="1018" r="13409"/>
          <a:stretch>
            <a:fillRect/>
          </a:stretch>
        </p:blipFill>
        <p:spPr bwMode="auto">
          <a:xfrm>
            <a:off x="214282" y="1357298"/>
            <a:ext cx="2643206" cy="2286016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3786190"/>
            <a:ext cx="1857388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«Мир книги»</a:t>
            </a:r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C:\Users\админ\Desktop\Новая папка\IMG-20180523-WA0004.jpg"/>
          <p:cNvPicPr/>
          <p:nvPr/>
        </p:nvPicPr>
        <p:blipFill>
          <a:blip r:embed="rId4"/>
          <a:srcRect t="15179" r="7472" b="6429"/>
          <a:stretch>
            <a:fillRect/>
          </a:stretch>
        </p:blipFill>
        <p:spPr bwMode="auto">
          <a:xfrm>
            <a:off x="3000364" y="1285860"/>
            <a:ext cx="3071834" cy="2357454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админ\Desktop\Новая папка\IMG-20180523-WA0005.jpg"/>
          <p:cNvPicPr/>
          <p:nvPr/>
        </p:nvPicPr>
        <p:blipFill>
          <a:blip r:embed="rId5"/>
          <a:srcRect l="12260" t="11827" r="332" b="3929"/>
          <a:stretch>
            <a:fillRect/>
          </a:stretch>
        </p:blipFill>
        <p:spPr bwMode="auto">
          <a:xfrm>
            <a:off x="3000364" y="3786190"/>
            <a:ext cx="3071834" cy="2214578"/>
          </a:xfrm>
          <a:prstGeom prst="rect">
            <a:avLst/>
          </a:prstGeom>
          <a:ln w="19050"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86116" y="6143644"/>
            <a:ext cx="2500330" cy="5788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в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старшей группе №2</a:t>
            </a:r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10" name="Рисунок 9" descr="F:\777\DSC_0211.JPG"/>
          <p:cNvPicPr/>
          <p:nvPr/>
        </p:nvPicPr>
        <p:blipFill>
          <a:blip r:embed="rId6" cstate="print"/>
          <a:srcRect l="15763" t="2042"/>
          <a:stretch>
            <a:fillRect/>
          </a:stretch>
        </p:blipFill>
        <p:spPr bwMode="auto">
          <a:xfrm>
            <a:off x="357158" y="4286256"/>
            <a:ext cx="2500330" cy="2286016"/>
          </a:xfrm>
          <a:prstGeom prst="roundRect">
            <a:avLst>
              <a:gd name="adj" fmla="val 16667"/>
            </a:avLst>
          </a:prstGeom>
          <a:ln w="1905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F:\777\DSC_0219.JPG"/>
          <p:cNvPicPr/>
          <p:nvPr/>
        </p:nvPicPr>
        <p:blipFill>
          <a:blip r:embed="rId7" cstate="print"/>
          <a:srcRect l="10386" t="1414" r="13050"/>
          <a:stretch>
            <a:fillRect/>
          </a:stretch>
        </p:blipFill>
        <p:spPr bwMode="auto">
          <a:xfrm>
            <a:off x="6357950" y="1357298"/>
            <a:ext cx="2500330" cy="2286016"/>
          </a:xfrm>
          <a:prstGeom prst="roundRect">
            <a:avLst>
              <a:gd name="adj" fmla="val 16667"/>
            </a:avLst>
          </a:prstGeom>
          <a:ln w="1905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F:\777\DSC_0217.JPG"/>
          <p:cNvPicPr/>
          <p:nvPr/>
        </p:nvPicPr>
        <p:blipFill>
          <a:blip r:embed="rId8" cstate="print"/>
          <a:srcRect l="9175" t="7475" r="23209" b="11515"/>
          <a:stretch>
            <a:fillRect/>
          </a:stretch>
        </p:blipFill>
        <p:spPr bwMode="auto">
          <a:xfrm>
            <a:off x="6357950" y="4071942"/>
            <a:ext cx="2500330" cy="2357454"/>
          </a:xfrm>
          <a:prstGeom prst="roundRect">
            <a:avLst>
              <a:gd name="adj" fmla="val 16667"/>
            </a:avLst>
          </a:prstGeom>
          <a:ln w="28575">
            <a:solidFill>
              <a:srgbClr val="FF33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6/05/23/18751548.jpg"/>
          <p:cNvPicPr/>
          <p:nvPr/>
        </p:nvPicPr>
        <p:blipFill>
          <a:blip r:embed="rId2"/>
          <a:srcRect l="2051" r="7425" b="11729"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143668" cy="642942"/>
          </a:xfrm>
          <a:prstGeom prst="round2DiagRect">
            <a:avLst>
              <a:gd name="adj1" fmla="val 27883"/>
              <a:gd name="adj2" fmla="val 0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Направление: «Познавательное развитие»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МОЯ ФЛЕШКА\Фото Дылым 1 Марият\IMG_1839.JPG"/>
          <p:cNvPicPr/>
          <p:nvPr/>
        </p:nvPicPr>
        <p:blipFill>
          <a:blip r:embed="rId3" cstate="print"/>
          <a:srcRect r="1925"/>
          <a:stretch>
            <a:fillRect/>
          </a:stretch>
        </p:blipFill>
        <p:spPr bwMode="auto">
          <a:xfrm>
            <a:off x="3214678" y="1428736"/>
            <a:ext cx="2714644" cy="1928826"/>
          </a:xfrm>
          <a:prstGeom prst="roundRect">
            <a:avLst>
              <a:gd name="adj" fmla="val 16667"/>
            </a:avLst>
          </a:prstGeom>
          <a:ln w="127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админ\Desktop\МАРЬЯМ ФЛЕШКА\Новая папка\УГОЛКИ ФОТО\ФОТО выбранные\Изображение 248.jpg"/>
          <p:cNvPicPr/>
          <p:nvPr/>
        </p:nvPicPr>
        <p:blipFill>
          <a:blip r:embed="rId4" cstate="print"/>
          <a:srcRect l="6855" t="12274" r="8111" b="-31"/>
          <a:stretch>
            <a:fillRect/>
          </a:stretch>
        </p:blipFill>
        <p:spPr bwMode="auto">
          <a:xfrm>
            <a:off x="357158" y="1500174"/>
            <a:ext cx="2571768" cy="1857388"/>
          </a:xfrm>
          <a:prstGeom prst="rect">
            <a:avLst/>
          </a:prstGeom>
          <a:ln w="12700"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админ\Desktop\20180520_174221.jpg"/>
          <p:cNvPicPr/>
          <p:nvPr/>
        </p:nvPicPr>
        <p:blipFill>
          <a:blip r:embed="rId5" cstate="print"/>
          <a:srcRect l="4640" t="13793" r="4884" b="3079"/>
          <a:stretch>
            <a:fillRect/>
          </a:stretch>
        </p:blipFill>
        <p:spPr bwMode="auto">
          <a:xfrm>
            <a:off x="357158" y="4143380"/>
            <a:ext cx="2571768" cy="2000264"/>
          </a:xfrm>
          <a:prstGeom prst="roundRect">
            <a:avLst>
              <a:gd name="adj" fmla="val 16667"/>
            </a:avLst>
          </a:prstGeom>
          <a:ln w="28575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админ\Desktop\МАРЬЯМ ФЛЕШКА\Новая папка\УГОЛКИ ФОТО\Изображение 129.jpg"/>
          <p:cNvPicPr/>
          <p:nvPr/>
        </p:nvPicPr>
        <p:blipFill>
          <a:blip r:embed="rId6" cstate="print"/>
          <a:srcRect l="8112" t="11871" r="10411" b="4215"/>
          <a:stretch>
            <a:fillRect/>
          </a:stretch>
        </p:blipFill>
        <p:spPr bwMode="auto">
          <a:xfrm>
            <a:off x="3286116" y="4143380"/>
            <a:ext cx="2428892" cy="1928826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админ\Desktop\МАРЬЯМ ФЛЕШКА\Новая папка\УГОЛКИ ФОТО\Изображение 283.jpg"/>
          <p:cNvPicPr/>
          <p:nvPr/>
        </p:nvPicPr>
        <p:blipFill>
          <a:blip r:embed="rId7" cstate="print"/>
          <a:srcRect l="19620" t="12877" r="19642" b="13078"/>
          <a:stretch>
            <a:fillRect/>
          </a:stretch>
        </p:blipFill>
        <p:spPr bwMode="auto">
          <a:xfrm>
            <a:off x="6072198" y="4071942"/>
            <a:ext cx="2643206" cy="2000264"/>
          </a:xfrm>
          <a:prstGeom prst="roundRect">
            <a:avLst>
              <a:gd name="adj" fmla="val 16667"/>
            </a:avLst>
          </a:prstGeom>
          <a:ln w="127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642910" y="3418288"/>
            <a:ext cx="1857388" cy="51077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«Математика» в 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старшей группе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3306" y="3429000"/>
            <a:ext cx="1857388" cy="51077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«Математика» в 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старшей группе № 2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6215082"/>
            <a:ext cx="2643206" cy="44267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«Занимательная математика»</a:t>
            </a:r>
          </a:p>
          <a:p>
            <a:pPr algn="ctr"/>
            <a:r>
              <a:rPr lang="ru-RU" sz="400" dirty="0" smtClean="0">
                <a:solidFill>
                  <a:srgbClr val="0000FF"/>
                </a:solidFill>
              </a:rPr>
              <a:t> </a:t>
            </a:r>
            <a:endParaRPr lang="ru-RU" sz="400" dirty="0">
              <a:solidFill>
                <a:srgbClr val="0000F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0430" y="6143644"/>
            <a:ext cx="2071702" cy="51077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«Математика» в 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средней группе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6132932"/>
            <a:ext cx="2000264" cy="51077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«Строительный» в 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старшей группе № 1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3357562"/>
            <a:ext cx="2071702" cy="51077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«Строительный» в  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старшей группе № 2</a:t>
            </a:r>
            <a:endParaRPr lang="ru-RU" sz="1200" dirty="0">
              <a:solidFill>
                <a:srgbClr val="0000FF"/>
              </a:solidFill>
            </a:endParaRPr>
          </a:p>
        </p:txBody>
      </p:sp>
      <p:pic>
        <p:nvPicPr>
          <p:cNvPr id="18" name="Рисунок 17" descr="F:\666\DSC_0268.JPG"/>
          <p:cNvPicPr/>
          <p:nvPr/>
        </p:nvPicPr>
        <p:blipFill>
          <a:blip r:embed="rId8" cstate="print"/>
          <a:srcRect l="12260" b="3434"/>
          <a:stretch>
            <a:fillRect/>
          </a:stretch>
        </p:blipFill>
        <p:spPr bwMode="auto">
          <a:xfrm>
            <a:off x="6143636" y="1428736"/>
            <a:ext cx="2714644" cy="18573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6/05/23/18751548.jpg"/>
          <p:cNvPicPr/>
          <p:nvPr/>
        </p:nvPicPr>
        <p:blipFill>
          <a:blip r:embed="rId2"/>
          <a:srcRect l="2051" r="7425" b="11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29552" cy="571504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9900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Направление: «Социально-коммуникативное развитие»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Новая папка (6)\МЕСЕДО\DSC_0170.JPG"/>
          <p:cNvPicPr/>
          <p:nvPr/>
        </p:nvPicPr>
        <p:blipFill>
          <a:blip r:embed="rId3" cstate="print"/>
          <a:srcRect l="16944" t="16475" r="22704" b="11083"/>
          <a:stretch>
            <a:fillRect/>
          </a:stretch>
        </p:blipFill>
        <p:spPr bwMode="auto">
          <a:xfrm>
            <a:off x="357158" y="1428736"/>
            <a:ext cx="2500330" cy="2000264"/>
          </a:xfrm>
          <a:prstGeom prst="roundRect">
            <a:avLst>
              <a:gd name="adj" fmla="val 16667"/>
            </a:avLst>
          </a:prstGeom>
          <a:ln w="1905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админ\Desktop\Новая папка (6)\МЕСЕДО\DSC_0192.JPG"/>
          <p:cNvPicPr/>
          <p:nvPr/>
        </p:nvPicPr>
        <p:blipFill>
          <a:blip r:embed="rId4" cstate="print"/>
          <a:srcRect l="4967" t="13587" r="23842" b="5151"/>
          <a:stretch>
            <a:fillRect/>
          </a:stretch>
        </p:blipFill>
        <p:spPr bwMode="auto">
          <a:xfrm>
            <a:off x="285720" y="4286256"/>
            <a:ext cx="2500330" cy="2071702"/>
          </a:xfrm>
          <a:prstGeom prst="roundRect">
            <a:avLst>
              <a:gd name="adj" fmla="val 16667"/>
            </a:avLst>
          </a:prstGeom>
          <a:ln w="19050">
            <a:solidFill>
              <a:srgbClr val="FF33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:\МОЯ ФЛЕШКА\Фото Дылым 1 Марият\IMG_1906.JPG"/>
          <p:cNvPicPr/>
          <p:nvPr/>
        </p:nvPicPr>
        <p:blipFill>
          <a:blip r:embed="rId5" cstate="print"/>
          <a:srcRect l="2889" t="8233" r="8324" b="1406"/>
          <a:stretch>
            <a:fillRect/>
          </a:stretch>
        </p:blipFill>
        <p:spPr bwMode="auto">
          <a:xfrm>
            <a:off x="6215074" y="1357298"/>
            <a:ext cx="2571768" cy="2000264"/>
          </a:xfrm>
          <a:prstGeom prst="roundRect">
            <a:avLst>
              <a:gd name="adj" fmla="val 16667"/>
            </a:avLst>
          </a:prstGeom>
          <a:ln w="9525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админ\Desktop\МАРЬЯМ ФЛЕШКА\Новая папка\УГОЛКИ ФОТО\Изображение 302.jpg"/>
          <p:cNvPicPr/>
          <p:nvPr/>
        </p:nvPicPr>
        <p:blipFill>
          <a:blip r:embed="rId6" cstate="print"/>
          <a:srcRect l="24313" t="4628" r="2527" b="16298"/>
          <a:stretch>
            <a:fillRect/>
          </a:stretch>
        </p:blipFill>
        <p:spPr bwMode="auto">
          <a:xfrm>
            <a:off x="3214678" y="1214422"/>
            <a:ext cx="2643206" cy="1928826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F:\666\DSC_0284.JPG"/>
          <p:cNvPicPr/>
          <p:nvPr/>
        </p:nvPicPr>
        <p:blipFill>
          <a:blip r:embed="rId7" cstate="print"/>
          <a:srcRect t="3468" r="17949"/>
          <a:stretch>
            <a:fillRect/>
          </a:stretch>
        </p:blipFill>
        <p:spPr bwMode="auto">
          <a:xfrm>
            <a:off x="6286512" y="4214818"/>
            <a:ext cx="2571768" cy="2071702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админ\Desktop\МАРЬЯМ ФЛЕШКА\Новая папка\УГОЛКИ ФОТО\Изображение 390.jpg"/>
          <p:cNvPicPr/>
          <p:nvPr/>
        </p:nvPicPr>
        <p:blipFill>
          <a:blip r:embed="rId8" cstate="print"/>
          <a:srcRect l="3507" t="1102" r="10747" b="17304"/>
          <a:stretch>
            <a:fillRect/>
          </a:stretch>
        </p:blipFill>
        <p:spPr bwMode="auto">
          <a:xfrm>
            <a:off x="3071802" y="4027608"/>
            <a:ext cx="2857520" cy="204459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20" y="3571876"/>
            <a:ext cx="250033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сюжетно – ролевых игр в старшей гр. №3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3286124"/>
            <a:ext cx="250033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сюжетно – ролевых игр в старшей гр. №1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6116" y="6143644"/>
            <a:ext cx="250033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сюжетно – ролевых игр в младшей гр.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7950" y="3493060"/>
            <a:ext cx="250033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ППД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старшая группа № 2 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249</Words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 «Организация предметно -пространственной развивающей среды в  МКДОУ ЦРР-детский сад №1 «Сказка» с.Дылым, Казбековского района</vt:lpstr>
      <vt:lpstr>                                     Одним из важнейших условий успешного развития детей является предметно - пространственная среда, построению которой  надо уделить особое внимание.       Развивающая предметно - пространственная среда -часть образовательной среды, представленная специально организованным пространством,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  </vt:lpstr>
      <vt:lpstr>В детском саду «Сказка» предметно-пространственная развивающая среда организованна с учетом требований ФГОС ДО, где четко прослеживаются все пять образовательных областей: социально-коммуникативная, познавательная, речевая, художественно – эстетическая, физическая.</vt:lpstr>
      <vt:lpstr>    В среде выделены следующие зоны для разного вида активности: рабочая, активная, спокойная.</vt:lpstr>
      <vt:lpstr>            Предметно – пространственная развивающая   среда   в   нашем   детском    саду    соответствует требованиям ФГОС:                     - содержательно-насыщенная;                                    - полифункциональная;                                         - трансформируемая;                                          - вариативная;                                          - доступная;                                     - безопасная.  </vt:lpstr>
      <vt:lpstr>Направление: «Художественно-эстетическое развитие»</vt:lpstr>
      <vt:lpstr>Направление: «Речевое развитие»</vt:lpstr>
      <vt:lpstr>Направление: «Познавательное развитие»</vt:lpstr>
      <vt:lpstr>Направление: «Социально-коммуникативное развитие»</vt:lpstr>
      <vt:lpstr>Направление: «Физическое развитие»</vt:lpstr>
      <vt:lpstr> Вывод:            Развивающая предметно-пространственная среда  в МКДОУ «ЦРР – детский сад №1 «Сказка» организована таким образом, чтобы дать возможность наиболее эффективно развивать индивидуальность каждого ребенка с учетом его склонностей, интересов, уровня активности.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«Организация предметно -пространственной развивающей среды в  МКДОУ ЦРР-детский сад №1 «Сказка» с.Дылым, Казбековского района</dc:title>
  <dc:creator>админ</dc:creator>
  <cp:lastModifiedBy>админ</cp:lastModifiedBy>
  <cp:revision>18</cp:revision>
  <dcterms:created xsi:type="dcterms:W3CDTF">2018-05-22T15:00:32Z</dcterms:created>
  <dcterms:modified xsi:type="dcterms:W3CDTF">2018-05-23T13:22:50Z</dcterms:modified>
</cp:coreProperties>
</file>